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Middlesex University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HEC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Dr Simon McCarthy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Flood Hazard Research Centre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Kick-off Meeting 15</a:t>
            </a:r>
            <a:r>
              <a:rPr lang="en-GB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GB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December 2016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 descr="P:\RFC152621 (HSSC)\Logos and Presentation Templates\Middlesex University_Transparent Ba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3733800"/>
            <a:ext cx="2005013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RFC152621 (HSSC)\Logos and Presentation Templates\FHRC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11732"/>
            <a:ext cx="1285240" cy="10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Location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12" descr="D:\misc\uk 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647825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thames_barr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7843"/>
          <a:stretch>
            <a:fillRect/>
          </a:stretch>
        </p:blipFill>
        <p:spPr bwMode="auto">
          <a:xfrm>
            <a:off x="5850884" y="4529138"/>
            <a:ext cx="2821628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2185194" y="2421731"/>
            <a:ext cx="3384550" cy="2665412"/>
            <a:chOff x="3560" y="2341"/>
            <a:chExt cx="2132" cy="1679"/>
          </a:xfrm>
        </p:grpSpPr>
        <p:sp>
          <p:nvSpPr>
            <p:cNvPr id="46" name="Line 3"/>
            <p:cNvSpPr>
              <a:spLocks noChangeShapeType="1"/>
            </p:cNvSpPr>
            <p:nvPr/>
          </p:nvSpPr>
          <p:spPr bwMode="auto">
            <a:xfrm>
              <a:off x="4206" y="329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3873" y="2418"/>
              <a:ext cx="1540" cy="143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3667" y="3238"/>
              <a:ext cx="859" cy="205"/>
            </a:xfrm>
            <a:custGeom>
              <a:avLst/>
              <a:gdLst>
                <a:gd name="T0" fmla="*/ 1189 w 1189"/>
                <a:gd name="T1" fmla="*/ 16 h 298"/>
                <a:gd name="T2" fmla="*/ 1158 w 1189"/>
                <a:gd name="T3" fmla="*/ 28 h 298"/>
                <a:gd name="T4" fmla="*/ 1147 w 1189"/>
                <a:gd name="T5" fmla="*/ 46 h 298"/>
                <a:gd name="T6" fmla="*/ 1141 w 1189"/>
                <a:gd name="T7" fmla="*/ 60 h 298"/>
                <a:gd name="T8" fmla="*/ 1105 w 1189"/>
                <a:gd name="T9" fmla="*/ 91 h 298"/>
                <a:gd name="T10" fmla="*/ 1084 w 1189"/>
                <a:gd name="T11" fmla="*/ 96 h 298"/>
                <a:gd name="T12" fmla="*/ 1017 w 1189"/>
                <a:gd name="T13" fmla="*/ 82 h 298"/>
                <a:gd name="T14" fmla="*/ 1006 w 1189"/>
                <a:gd name="T15" fmla="*/ 64 h 298"/>
                <a:gd name="T16" fmla="*/ 972 w 1189"/>
                <a:gd name="T17" fmla="*/ 18 h 298"/>
                <a:gd name="T18" fmla="*/ 913 w 1189"/>
                <a:gd name="T19" fmla="*/ 43 h 298"/>
                <a:gd name="T20" fmla="*/ 861 w 1189"/>
                <a:gd name="T21" fmla="*/ 79 h 298"/>
                <a:gd name="T22" fmla="*/ 834 w 1189"/>
                <a:gd name="T23" fmla="*/ 48 h 298"/>
                <a:gd name="T24" fmla="*/ 822 w 1189"/>
                <a:gd name="T25" fmla="*/ 40 h 298"/>
                <a:gd name="T26" fmla="*/ 784 w 1189"/>
                <a:gd name="T27" fmla="*/ 45 h 298"/>
                <a:gd name="T28" fmla="*/ 775 w 1189"/>
                <a:gd name="T29" fmla="*/ 57 h 298"/>
                <a:gd name="T30" fmla="*/ 756 w 1189"/>
                <a:gd name="T31" fmla="*/ 76 h 298"/>
                <a:gd name="T32" fmla="*/ 753 w 1189"/>
                <a:gd name="T33" fmla="*/ 81 h 298"/>
                <a:gd name="T34" fmla="*/ 748 w 1189"/>
                <a:gd name="T35" fmla="*/ 84 h 298"/>
                <a:gd name="T36" fmla="*/ 745 w 1189"/>
                <a:gd name="T37" fmla="*/ 94 h 298"/>
                <a:gd name="T38" fmla="*/ 771 w 1189"/>
                <a:gd name="T39" fmla="*/ 136 h 298"/>
                <a:gd name="T40" fmla="*/ 787 w 1189"/>
                <a:gd name="T41" fmla="*/ 150 h 298"/>
                <a:gd name="T42" fmla="*/ 769 w 1189"/>
                <a:gd name="T43" fmla="*/ 160 h 298"/>
                <a:gd name="T44" fmla="*/ 753 w 1189"/>
                <a:gd name="T45" fmla="*/ 165 h 298"/>
                <a:gd name="T46" fmla="*/ 724 w 1189"/>
                <a:gd name="T47" fmla="*/ 211 h 298"/>
                <a:gd name="T48" fmla="*/ 718 w 1189"/>
                <a:gd name="T49" fmla="*/ 228 h 298"/>
                <a:gd name="T50" fmla="*/ 700 w 1189"/>
                <a:gd name="T51" fmla="*/ 277 h 298"/>
                <a:gd name="T52" fmla="*/ 682 w 1189"/>
                <a:gd name="T53" fmla="*/ 295 h 298"/>
                <a:gd name="T54" fmla="*/ 619 w 1189"/>
                <a:gd name="T55" fmla="*/ 298 h 298"/>
                <a:gd name="T56" fmla="*/ 595 w 1189"/>
                <a:gd name="T57" fmla="*/ 297 h 298"/>
                <a:gd name="T58" fmla="*/ 570 w 1189"/>
                <a:gd name="T59" fmla="*/ 285 h 298"/>
                <a:gd name="T60" fmla="*/ 559 w 1189"/>
                <a:gd name="T61" fmla="*/ 253 h 298"/>
                <a:gd name="T62" fmla="*/ 553 w 1189"/>
                <a:gd name="T63" fmla="*/ 231 h 298"/>
                <a:gd name="T64" fmla="*/ 532 w 1189"/>
                <a:gd name="T65" fmla="*/ 195 h 298"/>
                <a:gd name="T66" fmla="*/ 522 w 1189"/>
                <a:gd name="T67" fmla="*/ 183 h 298"/>
                <a:gd name="T68" fmla="*/ 502 w 1189"/>
                <a:gd name="T69" fmla="*/ 162 h 298"/>
                <a:gd name="T70" fmla="*/ 448 w 1189"/>
                <a:gd name="T71" fmla="*/ 126 h 298"/>
                <a:gd name="T72" fmla="*/ 393 w 1189"/>
                <a:gd name="T73" fmla="*/ 112 h 298"/>
                <a:gd name="T74" fmla="*/ 379 w 1189"/>
                <a:gd name="T75" fmla="*/ 108 h 298"/>
                <a:gd name="T76" fmla="*/ 358 w 1189"/>
                <a:gd name="T77" fmla="*/ 99 h 298"/>
                <a:gd name="T78" fmla="*/ 325 w 1189"/>
                <a:gd name="T79" fmla="*/ 85 h 298"/>
                <a:gd name="T80" fmla="*/ 267 w 1189"/>
                <a:gd name="T81" fmla="*/ 78 h 298"/>
                <a:gd name="T82" fmla="*/ 241 w 1189"/>
                <a:gd name="T83" fmla="*/ 57 h 298"/>
                <a:gd name="T84" fmla="*/ 199 w 1189"/>
                <a:gd name="T85" fmla="*/ 30 h 298"/>
                <a:gd name="T86" fmla="*/ 163 w 1189"/>
                <a:gd name="T87" fmla="*/ 9 h 298"/>
                <a:gd name="T88" fmla="*/ 111 w 1189"/>
                <a:gd name="T89" fmla="*/ 10 h 298"/>
                <a:gd name="T90" fmla="*/ 60 w 1189"/>
                <a:gd name="T91" fmla="*/ 18 h 298"/>
                <a:gd name="T92" fmla="*/ 18 w 1189"/>
                <a:gd name="T93" fmla="*/ 16 h 298"/>
                <a:gd name="T94" fmla="*/ 0 w 1189"/>
                <a:gd name="T9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89" h="298">
                  <a:moveTo>
                    <a:pt x="1189" y="16"/>
                  </a:moveTo>
                  <a:cubicBezTo>
                    <a:pt x="1167" y="18"/>
                    <a:pt x="1171" y="18"/>
                    <a:pt x="1158" y="28"/>
                  </a:cubicBezTo>
                  <a:cubicBezTo>
                    <a:pt x="1154" y="34"/>
                    <a:pt x="1151" y="40"/>
                    <a:pt x="1147" y="46"/>
                  </a:cubicBezTo>
                  <a:cubicBezTo>
                    <a:pt x="1146" y="52"/>
                    <a:pt x="1144" y="55"/>
                    <a:pt x="1141" y="60"/>
                  </a:cubicBezTo>
                  <a:cubicBezTo>
                    <a:pt x="1138" y="77"/>
                    <a:pt x="1121" y="89"/>
                    <a:pt x="1105" y="91"/>
                  </a:cubicBezTo>
                  <a:cubicBezTo>
                    <a:pt x="1098" y="94"/>
                    <a:pt x="1091" y="93"/>
                    <a:pt x="1084" y="96"/>
                  </a:cubicBezTo>
                  <a:cubicBezTo>
                    <a:pt x="1037" y="94"/>
                    <a:pt x="1042" y="101"/>
                    <a:pt x="1017" y="82"/>
                  </a:cubicBezTo>
                  <a:cubicBezTo>
                    <a:pt x="1014" y="76"/>
                    <a:pt x="1010" y="70"/>
                    <a:pt x="1006" y="64"/>
                  </a:cubicBezTo>
                  <a:cubicBezTo>
                    <a:pt x="1003" y="44"/>
                    <a:pt x="995" y="22"/>
                    <a:pt x="972" y="18"/>
                  </a:cubicBezTo>
                  <a:cubicBezTo>
                    <a:pt x="942" y="6"/>
                    <a:pt x="928" y="23"/>
                    <a:pt x="913" y="43"/>
                  </a:cubicBezTo>
                  <a:cubicBezTo>
                    <a:pt x="905" y="83"/>
                    <a:pt x="910" y="78"/>
                    <a:pt x="861" y="79"/>
                  </a:cubicBezTo>
                  <a:cubicBezTo>
                    <a:pt x="849" y="77"/>
                    <a:pt x="844" y="56"/>
                    <a:pt x="834" y="48"/>
                  </a:cubicBezTo>
                  <a:cubicBezTo>
                    <a:pt x="830" y="42"/>
                    <a:pt x="828" y="43"/>
                    <a:pt x="822" y="40"/>
                  </a:cubicBezTo>
                  <a:cubicBezTo>
                    <a:pt x="808" y="41"/>
                    <a:pt x="797" y="42"/>
                    <a:pt x="784" y="45"/>
                  </a:cubicBezTo>
                  <a:cubicBezTo>
                    <a:pt x="779" y="49"/>
                    <a:pt x="777" y="51"/>
                    <a:pt x="775" y="57"/>
                  </a:cubicBezTo>
                  <a:cubicBezTo>
                    <a:pt x="773" y="66"/>
                    <a:pt x="764" y="70"/>
                    <a:pt x="756" y="76"/>
                  </a:cubicBezTo>
                  <a:cubicBezTo>
                    <a:pt x="755" y="78"/>
                    <a:pt x="754" y="80"/>
                    <a:pt x="753" y="81"/>
                  </a:cubicBezTo>
                  <a:cubicBezTo>
                    <a:pt x="752" y="82"/>
                    <a:pt x="749" y="82"/>
                    <a:pt x="748" y="84"/>
                  </a:cubicBezTo>
                  <a:cubicBezTo>
                    <a:pt x="746" y="87"/>
                    <a:pt x="747" y="91"/>
                    <a:pt x="745" y="94"/>
                  </a:cubicBezTo>
                  <a:cubicBezTo>
                    <a:pt x="746" y="110"/>
                    <a:pt x="751" y="133"/>
                    <a:pt x="771" y="136"/>
                  </a:cubicBezTo>
                  <a:cubicBezTo>
                    <a:pt x="781" y="141"/>
                    <a:pt x="782" y="141"/>
                    <a:pt x="787" y="150"/>
                  </a:cubicBezTo>
                  <a:cubicBezTo>
                    <a:pt x="785" y="161"/>
                    <a:pt x="780" y="159"/>
                    <a:pt x="769" y="160"/>
                  </a:cubicBezTo>
                  <a:cubicBezTo>
                    <a:pt x="764" y="163"/>
                    <a:pt x="759" y="163"/>
                    <a:pt x="753" y="165"/>
                  </a:cubicBezTo>
                  <a:cubicBezTo>
                    <a:pt x="745" y="170"/>
                    <a:pt x="732" y="200"/>
                    <a:pt x="724" y="211"/>
                  </a:cubicBezTo>
                  <a:cubicBezTo>
                    <a:pt x="723" y="217"/>
                    <a:pt x="721" y="222"/>
                    <a:pt x="718" y="228"/>
                  </a:cubicBezTo>
                  <a:cubicBezTo>
                    <a:pt x="715" y="249"/>
                    <a:pt x="725" y="274"/>
                    <a:pt x="700" y="277"/>
                  </a:cubicBezTo>
                  <a:cubicBezTo>
                    <a:pt x="693" y="280"/>
                    <a:pt x="690" y="294"/>
                    <a:pt x="682" y="295"/>
                  </a:cubicBezTo>
                  <a:cubicBezTo>
                    <a:pt x="661" y="297"/>
                    <a:pt x="619" y="298"/>
                    <a:pt x="619" y="298"/>
                  </a:cubicBezTo>
                  <a:cubicBezTo>
                    <a:pt x="611" y="298"/>
                    <a:pt x="603" y="298"/>
                    <a:pt x="595" y="297"/>
                  </a:cubicBezTo>
                  <a:cubicBezTo>
                    <a:pt x="586" y="296"/>
                    <a:pt x="579" y="287"/>
                    <a:pt x="570" y="285"/>
                  </a:cubicBezTo>
                  <a:cubicBezTo>
                    <a:pt x="560" y="281"/>
                    <a:pt x="562" y="263"/>
                    <a:pt x="559" y="253"/>
                  </a:cubicBezTo>
                  <a:cubicBezTo>
                    <a:pt x="558" y="245"/>
                    <a:pt x="556" y="238"/>
                    <a:pt x="553" y="231"/>
                  </a:cubicBezTo>
                  <a:cubicBezTo>
                    <a:pt x="551" y="219"/>
                    <a:pt x="539" y="205"/>
                    <a:pt x="532" y="195"/>
                  </a:cubicBezTo>
                  <a:cubicBezTo>
                    <a:pt x="531" y="190"/>
                    <a:pt x="522" y="183"/>
                    <a:pt x="522" y="183"/>
                  </a:cubicBezTo>
                  <a:cubicBezTo>
                    <a:pt x="517" y="175"/>
                    <a:pt x="510" y="167"/>
                    <a:pt x="502" y="162"/>
                  </a:cubicBezTo>
                  <a:cubicBezTo>
                    <a:pt x="493" y="147"/>
                    <a:pt x="465" y="129"/>
                    <a:pt x="448" y="126"/>
                  </a:cubicBezTo>
                  <a:cubicBezTo>
                    <a:pt x="426" y="115"/>
                    <a:pt x="421" y="114"/>
                    <a:pt x="393" y="112"/>
                  </a:cubicBezTo>
                  <a:cubicBezTo>
                    <a:pt x="388" y="111"/>
                    <a:pt x="384" y="109"/>
                    <a:pt x="379" y="108"/>
                  </a:cubicBezTo>
                  <a:cubicBezTo>
                    <a:pt x="372" y="104"/>
                    <a:pt x="366" y="100"/>
                    <a:pt x="358" y="99"/>
                  </a:cubicBezTo>
                  <a:cubicBezTo>
                    <a:pt x="348" y="91"/>
                    <a:pt x="337" y="89"/>
                    <a:pt x="325" y="85"/>
                  </a:cubicBezTo>
                  <a:cubicBezTo>
                    <a:pt x="312" y="75"/>
                    <a:pt x="276" y="78"/>
                    <a:pt x="267" y="78"/>
                  </a:cubicBezTo>
                  <a:cubicBezTo>
                    <a:pt x="255" y="74"/>
                    <a:pt x="250" y="65"/>
                    <a:pt x="241" y="57"/>
                  </a:cubicBezTo>
                  <a:cubicBezTo>
                    <a:pt x="229" y="47"/>
                    <a:pt x="212" y="38"/>
                    <a:pt x="199" y="30"/>
                  </a:cubicBezTo>
                  <a:cubicBezTo>
                    <a:pt x="192" y="21"/>
                    <a:pt x="175" y="10"/>
                    <a:pt x="163" y="9"/>
                  </a:cubicBezTo>
                  <a:cubicBezTo>
                    <a:pt x="147" y="1"/>
                    <a:pt x="128" y="10"/>
                    <a:pt x="111" y="10"/>
                  </a:cubicBezTo>
                  <a:cubicBezTo>
                    <a:pt x="96" y="19"/>
                    <a:pt x="77" y="17"/>
                    <a:pt x="60" y="18"/>
                  </a:cubicBezTo>
                  <a:cubicBezTo>
                    <a:pt x="46" y="17"/>
                    <a:pt x="32" y="18"/>
                    <a:pt x="18" y="16"/>
                  </a:cubicBezTo>
                  <a:cubicBezTo>
                    <a:pt x="16" y="16"/>
                    <a:pt x="0" y="2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526" y="3129"/>
              <a:ext cx="1093" cy="207"/>
            </a:xfrm>
            <a:custGeom>
              <a:avLst/>
              <a:gdLst>
                <a:gd name="T0" fmla="*/ 1484 w 1512"/>
                <a:gd name="T1" fmla="*/ 302 h 302"/>
                <a:gd name="T2" fmla="*/ 1404 w 1512"/>
                <a:gd name="T3" fmla="*/ 292 h 302"/>
                <a:gd name="T4" fmla="*/ 1353 w 1512"/>
                <a:gd name="T5" fmla="*/ 280 h 302"/>
                <a:gd name="T6" fmla="*/ 1257 w 1512"/>
                <a:gd name="T7" fmla="*/ 232 h 302"/>
                <a:gd name="T8" fmla="*/ 1167 w 1512"/>
                <a:gd name="T9" fmla="*/ 233 h 302"/>
                <a:gd name="T10" fmla="*/ 1073 w 1512"/>
                <a:gd name="T11" fmla="*/ 220 h 302"/>
                <a:gd name="T12" fmla="*/ 1014 w 1512"/>
                <a:gd name="T13" fmla="*/ 175 h 302"/>
                <a:gd name="T14" fmla="*/ 900 w 1512"/>
                <a:gd name="T15" fmla="*/ 163 h 302"/>
                <a:gd name="T16" fmla="*/ 861 w 1512"/>
                <a:gd name="T17" fmla="*/ 139 h 302"/>
                <a:gd name="T18" fmla="*/ 795 w 1512"/>
                <a:gd name="T19" fmla="*/ 68 h 302"/>
                <a:gd name="T20" fmla="*/ 765 w 1512"/>
                <a:gd name="T21" fmla="*/ 41 h 302"/>
                <a:gd name="T22" fmla="*/ 644 w 1512"/>
                <a:gd name="T23" fmla="*/ 29 h 302"/>
                <a:gd name="T24" fmla="*/ 561 w 1512"/>
                <a:gd name="T25" fmla="*/ 101 h 302"/>
                <a:gd name="T26" fmla="*/ 411 w 1512"/>
                <a:gd name="T27" fmla="*/ 79 h 302"/>
                <a:gd name="T28" fmla="*/ 393 w 1512"/>
                <a:gd name="T29" fmla="*/ 149 h 302"/>
                <a:gd name="T30" fmla="*/ 333 w 1512"/>
                <a:gd name="T31" fmla="*/ 160 h 302"/>
                <a:gd name="T32" fmla="*/ 309 w 1512"/>
                <a:gd name="T33" fmla="*/ 121 h 302"/>
                <a:gd name="T34" fmla="*/ 231 w 1512"/>
                <a:gd name="T35" fmla="*/ 59 h 302"/>
                <a:gd name="T36" fmla="*/ 194 w 1512"/>
                <a:gd name="T37" fmla="*/ 50 h 302"/>
                <a:gd name="T38" fmla="*/ 126 w 1512"/>
                <a:gd name="T39" fmla="*/ 65 h 302"/>
                <a:gd name="T40" fmla="*/ 86 w 1512"/>
                <a:gd name="T41" fmla="*/ 127 h 302"/>
                <a:gd name="T42" fmla="*/ 33 w 1512"/>
                <a:gd name="T43" fmla="*/ 163 h 302"/>
                <a:gd name="T44" fmla="*/ 0 w 1512"/>
                <a:gd name="T45" fmla="*/ 170 h 302"/>
                <a:gd name="T46" fmla="*/ 65 w 1512"/>
                <a:gd name="T47" fmla="*/ 127 h 302"/>
                <a:gd name="T48" fmla="*/ 92 w 1512"/>
                <a:gd name="T49" fmla="*/ 86 h 302"/>
                <a:gd name="T50" fmla="*/ 135 w 1512"/>
                <a:gd name="T51" fmla="*/ 40 h 302"/>
                <a:gd name="T52" fmla="*/ 308 w 1512"/>
                <a:gd name="T53" fmla="*/ 70 h 302"/>
                <a:gd name="T54" fmla="*/ 329 w 1512"/>
                <a:gd name="T55" fmla="*/ 118 h 302"/>
                <a:gd name="T56" fmla="*/ 374 w 1512"/>
                <a:gd name="T57" fmla="*/ 130 h 302"/>
                <a:gd name="T58" fmla="*/ 449 w 1512"/>
                <a:gd name="T59" fmla="*/ 56 h 302"/>
                <a:gd name="T60" fmla="*/ 563 w 1512"/>
                <a:gd name="T61" fmla="*/ 76 h 302"/>
                <a:gd name="T62" fmla="*/ 626 w 1512"/>
                <a:gd name="T63" fmla="*/ 22 h 302"/>
                <a:gd name="T64" fmla="*/ 665 w 1512"/>
                <a:gd name="T65" fmla="*/ 7 h 302"/>
                <a:gd name="T66" fmla="*/ 774 w 1512"/>
                <a:gd name="T67" fmla="*/ 5 h 302"/>
                <a:gd name="T68" fmla="*/ 827 w 1512"/>
                <a:gd name="T69" fmla="*/ 47 h 302"/>
                <a:gd name="T70" fmla="*/ 875 w 1512"/>
                <a:gd name="T71" fmla="*/ 74 h 302"/>
                <a:gd name="T72" fmla="*/ 939 w 1512"/>
                <a:gd name="T73" fmla="*/ 104 h 302"/>
                <a:gd name="T74" fmla="*/ 1002 w 1512"/>
                <a:gd name="T75" fmla="*/ 128 h 302"/>
                <a:gd name="T76" fmla="*/ 1085 w 1512"/>
                <a:gd name="T77" fmla="*/ 167 h 302"/>
                <a:gd name="T78" fmla="*/ 1148 w 1512"/>
                <a:gd name="T79" fmla="*/ 188 h 302"/>
                <a:gd name="T80" fmla="*/ 1233 w 1512"/>
                <a:gd name="T81" fmla="*/ 160 h 302"/>
                <a:gd name="T82" fmla="*/ 1395 w 1512"/>
                <a:gd name="T83" fmla="*/ 185 h 302"/>
                <a:gd name="T84" fmla="*/ 1454 w 1512"/>
                <a:gd name="T85" fmla="*/ 20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302">
                  <a:moveTo>
                    <a:pt x="1506" y="206"/>
                  </a:moveTo>
                  <a:cubicBezTo>
                    <a:pt x="1506" y="234"/>
                    <a:pt x="1512" y="281"/>
                    <a:pt x="1484" y="302"/>
                  </a:cubicBezTo>
                  <a:cubicBezTo>
                    <a:pt x="1444" y="301"/>
                    <a:pt x="1451" y="301"/>
                    <a:pt x="1427" y="298"/>
                  </a:cubicBezTo>
                  <a:cubicBezTo>
                    <a:pt x="1420" y="296"/>
                    <a:pt x="1412" y="294"/>
                    <a:pt x="1404" y="292"/>
                  </a:cubicBezTo>
                  <a:cubicBezTo>
                    <a:pt x="1396" y="288"/>
                    <a:pt x="1388" y="287"/>
                    <a:pt x="1379" y="286"/>
                  </a:cubicBezTo>
                  <a:cubicBezTo>
                    <a:pt x="1371" y="283"/>
                    <a:pt x="1362" y="281"/>
                    <a:pt x="1353" y="280"/>
                  </a:cubicBezTo>
                  <a:cubicBezTo>
                    <a:pt x="1341" y="276"/>
                    <a:pt x="1329" y="267"/>
                    <a:pt x="1317" y="265"/>
                  </a:cubicBezTo>
                  <a:cubicBezTo>
                    <a:pt x="1296" y="254"/>
                    <a:pt x="1281" y="236"/>
                    <a:pt x="1257" y="232"/>
                  </a:cubicBezTo>
                  <a:cubicBezTo>
                    <a:pt x="1250" y="229"/>
                    <a:pt x="1244" y="228"/>
                    <a:pt x="1236" y="227"/>
                  </a:cubicBezTo>
                  <a:cubicBezTo>
                    <a:pt x="1213" y="228"/>
                    <a:pt x="1190" y="228"/>
                    <a:pt x="1167" y="233"/>
                  </a:cubicBezTo>
                  <a:cubicBezTo>
                    <a:pt x="1151" y="241"/>
                    <a:pt x="1133" y="242"/>
                    <a:pt x="1115" y="244"/>
                  </a:cubicBezTo>
                  <a:cubicBezTo>
                    <a:pt x="1088" y="241"/>
                    <a:pt x="1091" y="233"/>
                    <a:pt x="1073" y="220"/>
                  </a:cubicBezTo>
                  <a:cubicBezTo>
                    <a:pt x="1069" y="213"/>
                    <a:pt x="1063" y="207"/>
                    <a:pt x="1056" y="203"/>
                  </a:cubicBezTo>
                  <a:cubicBezTo>
                    <a:pt x="1049" y="190"/>
                    <a:pt x="1028" y="178"/>
                    <a:pt x="1014" y="175"/>
                  </a:cubicBezTo>
                  <a:cubicBezTo>
                    <a:pt x="988" y="162"/>
                    <a:pt x="956" y="171"/>
                    <a:pt x="927" y="170"/>
                  </a:cubicBezTo>
                  <a:cubicBezTo>
                    <a:pt x="917" y="169"/>
                    <a:pt x="910" y="165"/>
                    <a:pt x="900" y="163"/>
                  </a:cubicBezTo>
                  <a:cubicBezTo>
                    <a:pt x="893" y="159"/>
                    <a:pt x="887" y="156"/>
                    <a:pt x="879" y="154"/>
                  </a:cubicBezTo>
                  <a:cubicBezTo>
                    <a:pt x="872" y="149"/>
                    <a:pt x="868" y="143"/>
                    <a:pt x="861" y="139"/>
                  </a:cubicBezTo>
                  <a:cubicBezTo>
                    <a:pt x="855" y="129"/>
                    <a:pt x="828" y="99"/>
                    <a:pt x="819" y="94"/>
                  </a:cubicBezTo>
                  <a:cubicBezTo>
                    <a:pt x="814" y="85"/>
                    <a:pt x="804" y="73"/>
                    <a:pt x="795" y="68"/>
                  </a:cubicBezTo>
                  <a:cubicBezTo>
                    <a:pt x="790" y="61"/>
                    <a:pt x="785" y="55"/>
                    <a:pt x="777" y="50"/>
                  </a:cubicBezTo>
                  <a:cubicBezTo>
                    <a:pt x="773" y="45"/>
                    <a:pt x="770" y="44"/>
                    <a:pt x="765" y="41"/>
                  </a:cubicBezTo>
                  <a:cubicBezTo>
                    <a:pt x="760" y="34"/>
                    <a:pt x="753" y="32"/>
                    <a:pt x="744" y="31"/>
                  </a:cubicBezTo>
                  <a:cubicBezTo>
                    <a:pt x="712" y="20"/>
                    <a:pt x="674" y="29"/>
                    <a:pt x="644" y="29"/>
                  </a:cubicBezTo>
                  <a:cubicBezTo>
                    <a:pt x="633" y="40"/>
                    <a:pt x="626" y="53"/>
                    <a:pt x="614" y="62"/>
                  </a:cubicBezTo>
                  <a:cubicBezTo>
                    <a:pt x="609" y="75"/>
                    <a:pt x="575" y="98"/>
                    <a:pt x="561" y="101"/>
                  </a:cubicBezTo>
                  <a:cubicBezTo>
                    <a:pt x="525" y="119"/>
                    <a:pt x="480" y="103"/>
                    <a:pt x="440" y="103"/>
                  </a:cubicBezTo>
                  <a:cubicBezTo>
                    <a:pt x="430" y="93"/>
                    <a:pt x="426" y="81"/>
                    <a:pt x="411" y="79"/>
                  </a:cubicBezTo>
                  <a:cubicBezTo>
                    <a:pt x="404" y="80"/>
                    <a:pt x="402" y="81"/>
                    <a:pt x="399" y="88"/>
                  </a:cubicBezTo>
                  <a:cubicBezTo>
                    <a:pt x="396" y="108"/>
                    <a:pt x="402" y="131"/>
                    <a:pt x="393" y="149"/>
                  </a:cubicBezTo>
                  <a:cubicBezTo>
                    <a:pt x="391" y="157"/>
                    <a:pt x="385" y="166"/>
                    <a:pt x="378" y="170"/>
                  </a:cubicBezTo>
                  <a:cubicBezTo>
                    <a:pt x="359" y="169"/>
                    <a:pt x="347" y="171"/>
                    <a:pt x="333" y="160"/>
                  </a:cubicBezTo>
                  <a:cubicBezTo>
                    <a:pt x="329" y="154"/>
                    <a:pt x="323" y="144"/>
                    <a:pt x="317" y="140"/>
                  </a:cubicBezTo>
                  <a:cubicBezTo>
                    <a:pt x="314" y="134"/>
                    <a:pt x="312" y="127"/>
                    <a:pt x="309" y="121"/>
                  </a:cubicBezTo>
                  <a:cubicBezTo>
                    <a:pt x="306" y="105"/>
                    <a:pt x="281" y="63"/>
                    <a:pt x="263" y="61"/>
                  </a:cubicBezTo>
                  <a:cubicBezTo>
                    <a:pt x="252" y="60"/>
                    <a:pt x="242" y="60"/>
                    <a:pt x="231" y="59"/>
                  </a:cubicBezTo>
                  <a:cubicBezTo>
                    <a:pt x="225" y="58"/>
                    <a:pt x="219" y="56"/>
                    <a:pt x="213" y="55"/>
                  </a:cubicBezTo>
                  <a:cubicBezTo>
                    <a:pt x="207" y="52"/>
                    <a:pt x="200" y="52"/>
                    <a:pt x="194" y="50"/>
                  </a:cubicBezTo>
                  <a:cubicBezTo>
                    <a:pt x="176" y="51"/>
                    <a:pt x="158" y="50"/>
                    <a:pt x="140" y="52"/>
                  </a:cubicBezTo>
                  <a:cubicBezTo>
                    <a:pt x="139" y="52"/>
                    <a:pt x="134" y="64"/>
                    <a:pt x="126" y="65"/>
                  </a:cubicBezTo>
                  <a:cubicBezTo>
                    <a:pt x="113" y="75"/>
                    <a:pt x="104" y="95"/>
                    <a:pt x="96" y="109"/>
                  </a:cubicBezTo>
                  <a:cubicBezTo>
                    <a:pt x="95" y="116"/>
                    <a:pt x="92" y="123"/>
                    <a:pt x="86" y="127"/>
                  </a:cubicBezTo>
                  <a:cubicBezTo>
                    <a:pt x="83" y="132"/>
                    <a:pt x="80" y="134"/>
                    <a:pt x="75" y="137"/>
                  </a:cubicBezTo>
                  <a:cubicBezTo>
                    <a:pt x="60" y="156"/>
                    <a:pt x="55" y="156"/>
                    <a:pt x="33" y="163"/>
                  </a:cubicBezTo>
                  <a:cubicBezTo>
                    <a:pt x="24" y="169"/>
                    <a:pt x="22" y="179"/>
                    <a:pt x="12" y="185"/>
                  </a:cubicBezTo>
                  <a:cubicBezTo>
                    <a:pt x="1" y="183"/>
                    <a:pt x="2" y="183"/>
                    <a:pt x="0" y="170"/>
                  </a:cubicBezTo>
                  <a:cubicBezTo>
                    <a:pt x="15" y="167"/>
                    <a:pt x="26" y="154"/>
                    <a:pt x="41" y="151"/>
                  </a:cubicBezTo>
                  <a:cubicBezTo>
                    <a:pt x="48" y="142"/>
                    <a:pt x="56" y="133"/>
                    <a:pt x="65" y="127"/>
                  </a:cubicBezTo>
                  <a:cubicBezTo>
                    <a:pt x="70" y="121"/>
                    <a:pt x="75" y="119"/>
                    <a:pt x="81" y="115"/>
                  </a:cubicBezTo>
                  <a:cubicBezTo>
                    <a:pt x="87" y="106"/>
                    <a:pt x="86" y="95"/>
                    <a:pt x="92" y="86"/>
                  </a:cubicBezTo>
                  <a:cubicBezTo>
                    <a:pt x="93" y="78"/>
                    <a:pt x="98" y="78"/>
                    <a:pt x="102" y="71"/>
                  </a:cubicBezTo>
                  <a:cubicBezTo>
                    <a:pt x="111" y="57"/>
                    <a:pt x="117" y="43"/>
                    <a:pt x="135" y="40"/>
                  </a:cubicBezTo>
                  <a:cubicBezTo>
                    <a:pt x="208" y="41"/>
                    <a:pt x="222" y="42"/>
                    <a:pt x="275" y="44"/>
                  </a:cubicBezTo>
                  <a:cubicBezTo>
                    <a:pt x="286" y="52"/>
                    <a:pt x="297" y="63"/>
                    <a:pt x="308" y="70"/>
                  </a:cubicBezTo>
                  <a:cubicBezTo>
                    <a:pt x="312" y="77"/>
                    <a:pt x="315" y="80"/>
                    <a:pt x="321" y="85"/>
                  </a:cubicBezTo>
                  <a:cubicBezTo>
                    <a:pt x="325" y="96"/>
                    <a:pt x="325" y="107"/>
                    <a:pt x="329" y="118"/>
                  </a:cubicBezTo>
                  <a:cubicBezTo>
                    <a:pt x="331" y="132"/>
                    <a:pt x="340" y="132"/>
                    <a:pt x="353" y="134"/>
                  </a:cubicBezTo>
                  <a:cubicBezTo>
                    <a:pt x="361" y="138"/>
                    <a:pt x="370" y="139"/>
                    <a:pt x="374" y="130"/>
                  </a:cubicBezTo>
                  <a:cubicBezTo>
                    <a:pt x="375" y="102"/>
                    <a:pt x="365" y="50"/>
                    <a:pt x="401" y="38"/>
                  </a:cubicBezTo>
                  <a:cubicBezTo>
                    <a:pt x="437" y="40"/>
                    <a:pt x="433" y="35"/>
                    <a:pt x="449" y="56"/>
                  </a:cubicBezTo>
                  <a:cubicBezTo>
                    <a:pt x="453" y="77"/>
                    <a:pt x="486" y="75"/>
                    <a:pt x="500" y="76"/>
                  </a:cubicBezTo>
                  <a:cubicBezTo>
                    <a:pt x="519" y="86"/>
                    <a:pt x="542" y="79"/>
                    <a:pt x="563" y="76"/>
                  </a:cubicBezTo>
                  <a:cubicBezTo>
                    <a:pt x="564" y="71"/>
                    <a:pt x="565" y="59"/>
                    <a:pt x="569" y="55"/>
                  </a:cubicBezTo>
                  <a:cubicBezTo>
                    <a:pt x="582" y="42"/>
                    <a:pt x="607" y="24"/>
                    <a:pt x="626" y="22"/>
                  </a:cubicBezTo>
                  <a:cubicBezTo>
                    <a:pt x="633" y="20"/>
                    <a:pt x="640" y="17"/>
                    <a:pt x="647" y="16"/>
                  </a:cubicBezTo>
                  <a:cubicBezTo>
                    <a:pt x="653" y="12"/>
                    <a:pt x="658" y="8"/>
                    <a:pt x="665" y="7"/>
                  </a:cubicBezTo>
                  <a:cubicBezTo>
                    <a:pt x="672" y="4"/>
                    <a:pt x="679" y="2"/>
                    <a:pt x="687" y="1"/>
                  </a:cubicBezTo>
                  <a:cubicBezTo>
                    <a:pt x="733" y="2"/>
                    <a:pt x="742" y="0"/>
                    <a:pt x="774" y="5"/>
                  </a:cubicBezTo>
                  <a:cubicBezTo>
                    <a:pt x="780" y="11"/>
                    <a:pt x="785" y="16"/>
                    <a:pt x="794" y="17"/>
                  </a:cubicBezTo>
                  <a:cubicBezTo>
                    <a:pt x="807" y="27"/>
                    <a:pt x="810" y="44"/>
                    <a:pt x="827" y="47"/>
                  </a:cubicBezTo>
                  <a:cubicBezTo>
                    <a:pt x="832" y="51"/>
                    <a:pt x="839" y="55"/>
                    <a:pt x="845" y="56"/>
                  </a:cubicBezTo>
                  <a:cubicBezTo>
                    <a:pt x="856" y="61"/>
                    <a:pt x="865" y="68"/>
                    <a:pt x="875" y="74"/>
                  </a:cubicBezTo>
                  <a:cubicBezTo>
                    <a:pt x="881" y="84"/>
                    <a:pt x="886" y="88"/>
                    <a:pt x="897" y="91"/>
                  </a:cubicBezTo>
                  <a:cubicBezTo>
                    <a:pt x="907" y="97"/>
                    <a:pt x="927" y="102"/>
                    <a:pt x="939" y="104"/>
                  </a:cubicBezTo>
                  <a:cubicBezTo>
                    <a:pt x="948" y="107"/>
                    <a:pt x="958" y="111"/>
                    <a:pt x="968" y="113"/>
                  </a:cubicBezTo>
                  <a:cubicBezTo>
                    <a:pt x="979" y="118"/>
                    <a:pt x="990" y="126"/>
                    <a:pt x="1002" y="128"/>
                  </a:cubicBezTo>
                  <a:cubicBezTo>
                    <a:pt x="1010" y="131"/>
                    <a:pt x="1018" y="133"/>
                    <a:pt x="1026" y="134"/>
                  </a:cubicBezTo>
                  <a:cubicBezTo>
                    <a:pt x="1044" y="145"/>
                    <a:pt x="1065" y="163"/>
                    <a:pt x="1085" y="167"/>
                  </a:cubicBezTo>
                  <a:cubicBezTo>
                    <a:pt x="1096" y="173"/>
                    <a:pt x="1106" y="183"/>
                    <a:pt x="1119" y="185"/>
                  </a:cubicBezTo>
                  <a:cubicBezTo>
                    <a:pt x="1131" y="192"/>
                    <a:pt x="1129" y="190"/>
                    <a:pt x="1148" y="188"/>
                  </a:cubicBezTo>
                  <a:cubicBezTo>
                    <a:pt x="1162" y="178"/>
                    <a:pt x="1171" y="172"/>
                    <a:pt x="1188" y="169"/>
                  </a:cubicBezTo>
                  <a:cubicBezTo>
                    <a:pt x="1202" y="163"/>
                    <a:pt x="1218" y="162"/>
                    <a:pt x="1233" y="160"/>
                  </a:cubicBezTo>
                  <a:cubicBezTo>
                    <a:pt x="1333" y="161"/>
                    <a:pt x="1294" y="161"/>
                    <a:pt x="1352" y="173"/>
                  </a:cubicBezTo>
                  <a:cubicBezTo>
                    <a:pt x="1365" y="182"/>
                    <a:pt x="1380" y="184"/>
                    <a:pt x="1395" y="185"/>
                  </a:cubicBezTo>
                  <a:cubicBezTo>
                    <a:pt x="1406" y="189"/>
                    <a:pt x="1418" y="193"/>
                    <a:pt x="1430" y="194"/>
                  </a:cubicBezTo>
                  <a:cubicBezTo>
                    <a:pt x="1437" y="198"/>
                    <a:pt x="1446" y="199"/>
                    <a:pt x="1454" y="200"/>
                  </a:cubicBezTo>
                  <a:cubicBezTo>
                    <a:pt x="1469" y="208"/>
                    <a:pt x="1489" y="206"/>
                    <a:pt x="1506" y="206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3970" y="3226"/>
              <a:ext cx="1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 flipV="1">
              <a:off x="4002" y="3164"/>
              <a:ext cx="66" cy="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 flipH="1">
              <a:off x="4002" y="3226"/>
              <a:ext cx="66" cy="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 flipH="1" flipV="1">
              <a:off x="3937" y="3195"/>
              <a:ext cx="33" cy="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H="1">
              <a:off x="3937" y="3226"/>
              <a:ext cx="33" cy="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4495" y="3941"/>
              <a:ext cx="1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H="1" flipV="1">
              <a:off x="4527" y="3879"/>
              <a:ext cx="66" cy="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H="1">
              <a:off x="4527" y="3941"/>
              <a:ext cx="66" cy="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H="1" flipV="1">
              <a:off x="4462" y="3909"/>
              <a:ext cx="33" cy="3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flipH="1">
              <a:off x="4462" y="3941"/>
              <a:ext cx="33" cy="3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3833" y="2886"/>
              <a:ext cx="4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Heathrow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Airport</a:t>
              </a: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4555" y="3839"/>
              <a:ext cx="6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GB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Gatwick Airport</a:t>
              </a: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5348" y="2798"/>
              <a:ext cx="25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M25</a:t>
              </a: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4830" y="3203"/>
              <a:ext cx="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River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Thames</a:t>
              </a:r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3595" y="3733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London</a:t>
              </a:r>
            </a:p>
          </p:txBody>
        </p:sp>
        <p:sp>
          <p:nvSpPr>
            <p:cNvPr id="66" name="AutoShape 23"/>
            <p:cNvSpPr>
              <a:spLocks noChangeArrowheads="1"/>
            </p:cNvSpPr>
            <p:nvPr/>
          </p:nvSpPr>
          <p:spPr bwMode="auto">
            <a:xfrm>
              <a:off x="5499" y="2472"/>
              <a:ext cx="65" cy="125"/>
            </a:xfrm>
            <a:prstGeom prst="up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5444" y="2594"/>
              <a:ext cx="2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3560" y="2341"/>
              <a:ext cx="2132" cy="167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4385" y="2829"/>
              <a:ext cx="73" cy="56"/>
            </a:xfrm>
            <a:prstGeom prst="ellipse">
              <a:avLst/>
            </a:prstGeom>
            <a:solidFill>
              <a:srgbClr val="FD151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4395" y="2496"/>
              <a:ext cx="5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Middlesex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University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FHRC</a:t>
              </a: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4422" y="3430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Thames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Barrier</a:t>
              </a:r>
            </a:p>
          </p:txBody>
        </p:sp>
        <p:sp>
          <p:nvSpPr>
            <p:cNvPr id="75" name="Line 32"/>
            <p:cNvSpPr>
              <a:spLocks noChangeShapeType="1"/>
            </p:cNvSpPr>
            <p:nvPr/>
          </p:nvSpPr>
          <p:spPr bwMode="auto">
            <a:xfrm flipV="1">
              <a:off x="4694" y="3203"/>
              <a:ext cx="18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355057" y="2543968"/>
            <a:ext cx="0" cy="11699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4609" y="2950210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20 km</a:t>
            </a:r>
            <a:endParaRPr lang="en-GB" sz="1000" dirty="0"/>
          </a:p>
        </p:txBody>
      </p:sp>
      <p:sp>
        <p:nvSpPr>
          <p:cNvPr id="76" name="AutoShape 2" descr="Image result for houses of parliament graphics"/>
          <p:cNvSpPr>
            <a:spLocks noChangeAspect="1" noChangeArrowheads="1"/>
          </p:cNvSpPr>
          <p:nvPr/>
        </p:nvSpPr>
        <p:spPr bwMode="auto">
          <a:xfrm>
            <a:off x="155575" y="-944563"/>
            <a:ext cx="14382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AutoShape 4" descr="Image result for houses of parliament graphics"/>
          <p:cNvSpPr>
            <a:spLocks noChangeAspect="1" noChangeArrowheads="1"/>
          </p:cNvSpPr>
          <p:nvPr/>
        </p:nvSpPr>
        <p:spPr bwMode="auto">
          <a:xfrm>
            <a:off x="307975" y="-792163"/>
            <a:ext cx="14382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9" name="Picture 11" descr="Big Ben Isolated - csp126764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06" y="3276049"/>
            <a:ext cx="219076" cy="5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AutoShape 13" descr="College buildin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AutoShape 15" descr="College building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AutoShape 17" descr="College building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AutoShape 19" descr="https://i.guim.co.uk/img/media/4db9efd30f639b85adb26b5d6a8a8081641887ef/43_126_2067_1240/2067.jpg?w=700&amp;q=55&amp;auto=format&amp;usm=12&amp;fit=max&amp;s=9206f914b9db98d8f16223b1911a424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AutoShape 21" descr="https://i.guim.co.uk/img/media/4db9efd30f639b85adb26b5d6a8a8081641887ef/43_126_2067_1240/2067.jpg?w=700&amp;q=55&amp;auto=format&amp;usm=12&amp;fit=max&amp;s=9206f914b9db98d8f16223b1911a424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40" y="1961276"/>
            <a:ext cx="2650136" cy="15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75" y="1295400"/>
            <a:ext cx="50354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Established in 1878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Seven Schools: Science &amp; Technology, </a:t>
            </a:r>
          </a:p>
          <a:p>
            <a:r>
              <a:rPr lang="en-GB" dirty="0" smtClean="0"/>
              <a:t>	               Health &amp; Education,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Art &amp; Design,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Business,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Law, </a:t>
            </a:r>
          </a:p>
          <a:p>
            <a:r>
              <a:rPr lang="en-GB" dirty="0" smtClean="0"/>
              <a:t>                                Media &amp; Performing Arts, </a:t>
            </a:r>
          </a:p>
          <a:p>
            <a:r>
              <a:rPr lang="en-GB" dirty="0" smtClean="0"/>
              <a:t>                                Institute of Work Based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 campuses: London, Malta, Dubai, Mauritius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42,000 Students globally from 140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1,800 staff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280 undergraduate and 170 graduate courses</a:t>
            </a:r>
          </a:p>
          <a:p>
            <a:endParaRPr lang="en-GB" dirty="0"/>
          </a:p>
        </p:txBody>
      </p:sp>
      <p:sp>
        <p:nvSpPr>
          <p:cNvPr id="4" name="AutoShape 8" descr="https://i.guim.co.uk/img/media/96b2037bf0e287b397d8fcddc1025905c0126798/12_32_1513_908/1513.jpg?w=700&amp;q=55&amp;auto=format&amp;usm=12&amp;fit=max&amp;s=3a1263c5a9dbe8e36e497d006bf9f7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66" y="1981200"/>
            <a:ext cx="3084868" cy="18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D:\TEMP\CACHE\Content.Outlook\F2FOLJU4\Grove Atrium Panora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0321"/>
            <a:ext cx="4143375" cy="19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5637" y="4523379"/>
            <a:ext cx="3094397" cy="2057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Flood Hazard Research Centre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8" name="Picture 2" descr="E:\FHRC group photo June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67" y="3200400"/>
            <a:ext cx="3632721" cy="24066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898524"/>
            <a:ext cx="8207375" cy="3505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Established 1970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Focus is on applied, academic and consultancy 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research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</a:rPr>
              <a:t>We put the </a:t>
            </a:r>
            <a:r>
              <a:rPr lang="en-GB" altLang="en-US" sz="2000" i="1" dirty="0">
                <a:solidFill>
                  <a:srgbClr val="FF0000"/>
                </a:solidFill>
              </a:rPr>
              <a:t>people aspect</a:t>
            </a:r>
            <a:r>
              <a:rPr lang="en-GB" altLang="en-US" sz="2000" dirty="0">
                <a:solidFill>
                  <a:srgbClr val="FF0000"/>
                </a:solidFill>
              </a:rPr>
              <a:t>  </a:t>
            </a:r>
            <a:r>
              <a:rPr lang="en-GB" altLang="en-US" sz="2000" dirty="0">
                <a:solidFill>
                  <a:srgbClr val="000000"/>
                </a:solidFill>
              </a:rPr>
              <a:t>into research about flood risk and water </a:t>
            </a:r>
            <a:r>
              <a:rPr lang="en-GB" altLang="en-US" sz="2000" dirty="0" smtClean="0">
                <a:solidFill>
                  <a:srgbClr val="000000"/>
                </a:solidFill>
              </a:rPr>
              <a:t>management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2400" y="3525895"/>
            <a:ext cx="38957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000" dirty="0">
                <a:latin typeface="+mn-lt"/>
              </a:rPr>
              <a:t>Small multi-disciplinary team of full time and part time researchers and research associates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000" dirty="0">
                <a:latin typeface="+mn-lt"/>
              </a:rPr>
              <a:t>Emphasis on </a:t>
            </a:r>
            <a:r>
              <a:rPr lang="en-GB" altLang="en-US" sz="2000" i="1" dirty="0">
                <a:latin typeface="+mn-lt"/>
              </a:rPr>
              <a:t>social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5867" y="5867400"/>
            <a:ext cx="163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Plus Sally Priest</a:t>
            </a:r>
          </a:p>
          <a:p>
            <a:r>
              <a:rPr lang="en-GB" dirty="0" smtClean="0"/>
              <a:t>Mike Dawney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4700"/>
            <a:ext cx="8991600" cy="749300"/>
          </a:xfrm>
        </p:spPr>
        <p:txBody>
          <a:bodyPr>
            <a:normAutofit/>
          </a:bodyPr>
          <a:lstStyle/>
          <a:p>
            <a:r>
              <a:rPr lang="en-GB" sz="3600" kern="0" dirty="0">
                <a:solidFill>
                  <a:srgbClr val="002060"/>
                </a:solidFill>
                <a:latin typeface="Book Antiqua" panose="02040602050305030304" pitchFamily="18" charset="0"/>
              </a:rPr>
              <a:t>FHRC Asia office in Dhaka, Bangladesh</a:t>
            </a:r>
            <a:endParaRPr lang="bs-Latn-BA" sz="3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241300" y="1219200"/>
            <a:ext cx="4321175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</a:rPr>
              <a:t>   Over </a:t>
            </a:r>
            <a:r>
              <a:rPr lang="en-GB" altLang="en-US" sz="2000" dirty="0" smtClean="0">
                <a:solidFill>
                  <a:schemeClr val="tx1"/>
                </a:solidFill>
              </a:rPr>
              <a:t>20 years of </a:t>
            </a:r>
            <a:r>
              <a:rPr lang="en-GB" altLang="en-US" sz="2000" dirty="0" smtClean="0">
                <a:solidFill>
                  <a:schemeClr val="tx1"/>
                </a:solidFill>
              </a:rPr>
              <a:t>experience </a:t>
            </a:r>
            <a:endParaRPr lang="en-GB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</a:rPr>
              <a:t>Research </a:t>
            </a:r>
            <a:r>
              <a:rPr lang="en-GB" altLang="en-US" sz="2000" dirty="0" smtClean="0">
                <a:solidFill>
                  <a:schemeClr val="tx1"/>
                </a:solidFill>
              </a:rPr>
              <a:t>focus on: water and floodplain management, flood protection impacts, management of floodplain fisheries and wetlands, and adaptation to climate change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</a:rPr>
              <a:t>Input into MU Masters teaching programme; links with universities in Bangladesh and Nepal</a:t>
            </a:r>
          </a:p>
          <a:p>
            <a:endParaRPr lang="en-GB" altLang="en-US" dirty="0" smtClean="0"/>
          </a:p>
        </p:txBody>
      </p:sp>
      <p:pic>
        <p:nvPicPr>
          <p:cNvPr id="10" name="Picture 3" descr="adaptivelearning_clip_image006_0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506538"/>
            <a:ext cx="4049713" cy="241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etland_clip_image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08" y="4191000"/>
            <a:ext cx="4103179" cy="217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Research Funders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half" idx="4294967295"/>
          </p:nvPr>
        </p:nvSpPr>
        <p:spPr>
          <a:xfrm>
            <a:off x="228600" y="1836038"/>
            <a:ext cx="5029200" cy="41147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UK Government departments: Defra, Environment Agency, </a:t>
            </a:r>
            <a:r>
              <a:rPr lang="en-GB" altLang="en-US" sz="2000" dirty="0" err="1" smtClean="0">
                <a:solidFill>
                  <a:srgbClr val="000000"/>
                </a:solidFill>
              </a:rPr>
              <a:t>DoH</a:t>
            </a:r>
            <a:r>
              <a:rPr lang="en-GB" altLang="en-US" sz="2000" dirty="0" smtClean="0">
                <a:solidFill>
                  <a:srgbClr val="000000"/>
                </a:solidFill>
              </a:rPr>
              <a:t>, SEPA, OPW Ireland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European </a:t>
            </a:r>
            <a:r>
              <a:rPr lang="en-GB" altLang="en-US" sz="2000" dirty="0" smtClean="0"/>
              <a:t>Commission/European Union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UK </a:t>
            </a:r>
            <a:r>
              <a:rPr lang="en-GB" altLang="en-US" sz="2000" dirty="0" smtClean="0"/>
              <a:t>Research Councils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Local </a:t>
            </a:r>
            <a:r>
              <a:rPr lang="en-GB" altLang="en-US" sz="2000" dirty="0" smtClean="0"/>
              <a:t>Authorities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Regulatory </a:t>
            </a:r>
            <a:r>
              <a:rPr lang="en-GB" altLang="en-US" sz="2000" dirty="0" smtClean="0"/>
              <a:t>Bodies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altLang="en-US" sz="2000" dirty="0" smtClean="0">
              <a:latin typeface="Berlin Sans FB" pitchFamily="34" charset="0"/>
            </a:endParaRPr>
          </a:p>
          <a:p>
            <a:endParaRPr lang="en-GB" altLang="en-US" sz="2000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228600" y="3886200"/>
            <a:ext cx="4953000" cy="2286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</a:rPr>
              <a:t>Non Governmental Organisations </a:t>
            </a:r>
            <a:r>
              <a:rPr lang="en-GB" altLang="en-US" sz="2000" dirty="0" smtClean="0"/>
              <a:t>e.g. Greenpeace,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International </a:t>
            </a:r>
            <a:r>
              <a:rPr lang="en-GB" altLang="en-US" sz="2000" dirty="0" smtClean="0"/>
              <a:t>bodies: World Bank, UN, OECD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Overseas governments</a:t>
            </a:r>
            <a:endParaRPr lang="en-GB" alt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Special interest groups</a:t>
            </a:r>
          </a:p>
        </p:txBody>
      </p:sp>
      <p:pic>
        <p:nvPicPr>
          <p:cNvPr id="16" name="Picture 4" descr="P:\RFC152621 (HSSC)\WeSenseIt\Vicenza\Vicenza Pic\P1020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057650" cy="22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F:\ARCHIVE FILES\ARCHIVE PROJECTS\RISK MAP\CHERTSEY CASE STUDY\Workshop 1\Chertsey Workshop photos\Workshop A\P10003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057650" cy="19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9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Input into UK policy and practice: 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551781"/>
            <a:ext cx="4895850" cy="4670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FHRC’s </a:t>
            </a:r>
            <a:r>
              <a:rPr lang="en-GB" altLang="en-US" sz="2000" i="1" dirty="0" smtClean="0">
                <a:solidFill>
                  <a:srgbClr val="FF0000"/>
                </a:solidFill>
              </a:rPr>
              <a:t>‘Multi-</a:t>
            </a:r>
            <a:r>
              <a:rPr lang="en-GB" altLang="en-US" sz="2000" i="1" dirty="0" smtClean="0">
                <a:solidFill>
                  <a:srgbClr val="FFC000"/>
                </a:solidFill>
              </a:rPr>
              <a:t>coloured</a:t>
            </a:r>
            <a:r>
              <a:rPr lang="en-GB" altLang="en-US" sz="2000" i="1" dirty="0" smtClean="0">
                <a:solidFill>
                  <a:srgbClr val="FF0000"/>
                </a:solidFill>
              </a:rPr>
              <a:t>’</a:t>
            </a:r>
            <a:r>
              <a:rPr lang="en-GB" altLang="en-US" sz="2000" i="1" dirty="0" smtClean="0">
                <a:solidFill>
                  <a:srgbClr val="FFC000"/>
                </a:solidFill>
              </a:rPr>
              <a:t>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Manual</a:t>
            </a:r>
            <a:r>
              <a:rPr lang="en-GB" altLang="en-US" sz="2000" dirty="0" smtClean="0">
                <a:solidFill>
                  <a:srgbClr val="FF0000"/>
                </a:solidFill>
              </a:rPr>
              <a:t>  </a:t>
            </a:r>
            <a:r>
              <a:rPr lang="en-GB" altLang="en-US" sz="2000" dirty="0" smtClean="0"/>
              <a:t>for economic appraisal (UK industry standard for benefit assessments as part of flood and coastal erosion risk management appraisal)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The benefits of flood warning systems and behavioural response to warnings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alt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altLang="en-US" sz="2000" dirty="0" smtClean="0"/>
              <a:t>Social aspects of flood risk management e.g. social justice, health impacts of floods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GB" altLang="en-US" dirty="0" smtClean="0">
              <a:solidFill>
                <a:srgbClr val="000000"/>
              </a:solidFill>
            </a:endParaRPr>
          </a:p>
          <a:p>
            <a:endParaRPr lang="en-GB" altLang="en-US" dirty="0" smtClean="0"/>
          </a:p>
        </p:txBody>
      </p:sp>
      <p:pic>
        <p:nvPicPr>
          <p:cNvPr id="10" name="Picture 10" descr="MCM 2013 Front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1384300" cy="192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3" t="8321" r="5109" b="5223"/>
          <a:stretch/>
        </p:blipFill>
        <p:spPr bwMode="auto">
          <a:xfrm>
            <a:off x="7924800" y="1447800"/>
            <a:ext cx="1082824" cy="50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1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Teaching</a:t>
            </a: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550069" y="3276600"/>
            <a:ext cx="8424862" cy="763587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PhD studentships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Masters teaching </a:t>
            </a: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programmes, </a:t>
            </a: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Continuing </a:t>
            </a: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Professional 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Development training,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Visiting researchers/students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NatRisk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: WP5 Quality Assurance and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    Monitoring</a:t>
            </a:r>
            <a:endParaRPr lang="en-GB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GB" altLang="en-US" dirty="0" smtClean="0"/>
          </a:p>
        </p:txBody>
      </p:sp>
      <p:pic>
        <p:nvPicPr>
          <p:cNvPr id="10" name="Picture 9" descr="P:\RFC152621 (HSSC)\Twitter\Photos\MCM Roadshow - Royal Socie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338" y="1676400"/>
            <a:ext cx="2890675" cy="21336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38" y="4449545"/>
            <a:ext cx="3813175" cy="2205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395</Words>
  <Application>Microsoft Office PowerPoint</Application>
  <PresentationFormat>On-screen Show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Development of master curricula for natural disasters risk management in Western Balkan countries</vt:lpstr>
      <vt:lpstr>Location</vt:lpstr>
      <vt:lpstr>University</vt:lpstr>
      <vt:lpstr>Flood Hazard Research Centre</vt:lpstr>
      <vt:lpstr>FHRC Asia office in Dhaka, Bangladesh</vt:lpstr>
      <vt:lpstr>Research Funders</vt:lpstr>
      <vt:lpstr>Input into UK policy and practice: </vt:lpstr>
      <vt:lpstr>Teaching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Simon McCarthy</cp:lastModifiedBy>
  <cp:revision>31</cp:revision>
  <dcterms:created xsi:type="dcterms:W3CDTF">2006-08-16T00:00:00Z</dcterms:created>
  <dcterms:modified xsi:type="dcterms:W3CDTF">2016-12-13T17:00:51Z</dcterms:modified>
</cp:coreProperties>
</file>